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3"/>
    <p:sldId id="269" r:id="rId4"/>
    <p:sldId id="270" r:id="rId5"/>
    <p:sldId id="272" r:id="rId6"/>
    <p:sldId id="257" r:id="rId7"/>
    <p:sldId id="258" r:id="rId8"/>
    <p:sldId id="259" r:id="rId9"/>
    <p:sldId id="260" r:id="rId10"/>
    <p:sldId id="261" r:id="rId11"/>
    <p:sldId id="268" r:id="rId12"/>
    <p:sldId id="264" r:id="rId13"/>
    <p:sldId id="271" r:id="rId14"/>
    <p:sldId id="273" r:id="rId15"/>
    <p:sldId id="267" r:id="rId16"/>
    <p:sldId id="274" r:id="rId1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关系图"/>
          <p:cNvPicPr>
            <a:picLocks noChangeAspect="1"/>
          </p:cNvPicPr>
          <p:nvPr/>
        </p:nvPicPr>
        <p:blipFill>
          <a:blip r:embed="rId2"/>
          <a:srcRect r="2528" b="10909"/>
          <a:stretch>
            <a:fillRect/>
          </a:stretch>
        </p:blipFill>
        <p:spPr>
          <a:xfrm>
            <a:off x="239184" y="692150"/>
            <a:ext cx="11885083" cy="6110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17" y="549275"/>
            <a:ext cx="12192000" cy="151130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051" name="Rectangle 3"/>
          <p:cNvSpPr>
            <a:spLocks noChangeArrowheads="1"/>
          </p:cNvSpPr>
          <p:nvPr>
            <p:ph type="subTitle" idx="1"/>
          </p:nvPr>
        </p:nvSpPr>
        <p:spPr>
          <a:xfrm>
            <a:off x="2544233" y="2492375"/>
            <a:ext cx="7393517" cy="12223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2056" name="Rectangle 8"/>
          <p:cNvSpPr>
            <a:spLocks noChangeArrowheads="1"/>
          </p:cNvSpPr>
          <p:nvPr>
            <p:ph type="ctrTitle"/>
          </p:nvPr>
        </p:nvSpPr>
        <p:spPr>
          <a:xfrm>
            <a:off x="1007533" y="620713"/>
            <a:ext cx="10363200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11" name="Rectangle 4"/>
          <p:cNvSpPr>
            <a:spLocks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2" name="Rectangle 5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3" name="Rectangle 6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17" y="333375"/>
            <a:ext cx="12192000" cy="100965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1027" name="Picture 3" descr="关系图"/>
          <p:cNvPicPr>
            <a:picLocks noChangeAspect="1"/>
          </p:cNvPicPr>
          <p:nvPr/>
        </p:nvPicPr>
        <p:blipFill>
          <a:blip r:embed="rId12"/>
          <a:srcRect t="1094" r="8122" b="13318"/>
          <a:stretch>
            <a:fillRect/>
          </a:stretch>
        </p:blipFill>
        <p:spPr>
          <a:xfrm>
            <a:off x="7730067" y="4438650"/>
            <a:ext cx="4453467" cy="2333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8" name="Rectangle 4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9" name="Rectangle 5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30" name="Rectangle 6"/>
          <p:cNvSpPr>
            <a:spLocks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1031" name="Rectangle 7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ldLvl="0" animBg="1"/>
      <p:bldP spid="1028" grpId="0" bldLvl="0"/>
    </p:bld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ru-RU" altLang="en-US"/>
              <a:t>Правовое информирование приемных родителей</a:t>
            </a:r>
            <a:endParaRPr lang="ru-RU" alt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ru-RU" altLang="en-US"/>
              <a:t>Семейный центр им.А.И.Мещерякова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775970" y="313690"/>
            <a:ext cx="10972800" cy="4525963"/>
          </a:xfrm>
        </p:spPr>
        <p:txBody>
          <a:bodyPr/>
          <a:p>
            <a:pPr marL="0" indent="0" algn="l">
              <a:buNone/>
            </a:pP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-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заботится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обеспечении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уходом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лечением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своих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подопечных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-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заботиться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обучении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воспитании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-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защищать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права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интересы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несовершеннолетних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именно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: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подавать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заявления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выплате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причитающихся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подопечному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пособий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пенсий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подавать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исковые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заявления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суд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взыскании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алиментов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лиц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обязанных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закону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содержать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подопечного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принимать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меры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защите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прав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собственности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подопечного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подавать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иски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истребовании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его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имущества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из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чужого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незаконного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владения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признании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права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собственности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прочие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);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предъявлять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требования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возмещении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вреда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причиненного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здоровью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подопечного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или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его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имуществу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а также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компенсации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морального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вреда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причиненного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подопечному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обращаться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лечебные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учебные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иные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учреждения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целью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получения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подопечным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медицинских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образовательных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прочих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услуг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как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безвозмездной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так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возмездной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основе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защищать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жилищные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права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подопечного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путем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подачи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исков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его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вселении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выселении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лиц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имеющих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права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проживать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жилом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помещении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подопечного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подачи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заявления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предоставлении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подопечному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жилого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помещения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ru-RU" altLang="en-US"/>
          </a:p>
        </p:txBody>
      </p:sp>
      <p:pic>
        <p:nvPicPr>
          <p:cNvPr id="4" name="Изображение 3" descr="dr_landi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8855" y="4621530"/>
            <a:ext cx="4843145" cy="23806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56883"/>
            <a:ext cx="10972800" cy="1143000"/>
          </a:xfrm>
        </p:spPr>
        <p:txBody>
          <a:bodyPr/>
          <a:p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Опекуны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попечители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),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приемные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родители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 (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также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близкие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родственники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супруги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altLang="en-US" sz="3200" b="1" u="sng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lang="en-US" altLang="ru-RU" sz="3200" b="1" u="sng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200" b="1" u="sng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имеют</a:t>
            </a:r>
            <a:r>
              <a:rPr lang="en-US" altLang="ru-RU" sz="3200" b="1" u="sng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 u="sng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права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:</a:t>
            </a:r>
            <a:b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endParaRPr lang="en-US" altLang="ru-RU" sz="3200" b="1">
              <a:solidFill>
                <a:schemeClr val="accent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98120" y="1358265"/>
            <a:ext cx="7052310" cy="4142105"/>
          </a:xfrm>
        </p:spPr>
        <p:txBody>
          <a:bodyPr/>
          <a:p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совершать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сделки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подопечным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исключением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передачи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имущества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подопечному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качестве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дара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безвозмездное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пользование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1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предоставлять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подопечного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при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заключении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сделок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ведении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судебных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дел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между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подопечным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супругом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опекуна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попечителя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близкими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родственниками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1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препятствовать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общению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родственниками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том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числе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родителями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исключением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случаев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когда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такое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общение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отвечает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интересам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1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собственности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имущество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подопечных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том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числе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суммы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алиментов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пенсий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пособий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иных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предоставляемых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содержание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подопечных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социальных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выплат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1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заключать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кредитный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договор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договор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займа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имени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подопечного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выступающего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заемщиком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попечитель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вправе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давать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согласие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заключение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таких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договоров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исключением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случаев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если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получение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займа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требуется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целях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содержания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подопечного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обеспечения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его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жилым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помещением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Кредитный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договор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договор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займа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имени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подопечного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указанных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случаях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заключаются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предварительного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разрешения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органа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опеки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попечительства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заключать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договор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передаче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имущества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подопечного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пользование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попечитель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вправе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давать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согласие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заключение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такого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договора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если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срок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пользования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имуществом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превышает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пять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лет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1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отчуждать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недвижимое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имущество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подопечного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исключением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случаев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указанных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пункте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1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статьи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20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федерального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закона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«Об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опеке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попечительстве»</a:t>
            </a:r>
            <a:r>
              <a:rPr lang="en-US" altLang="ru-RU" sz="1400">
                <a:latin typeface="Times New Roman" panose="02020603050405020304" charset="0"/>
                <a:cs typeface="Times New Roman" panose="02020603050405020304" charset="0"/>
              </a:rPr>
              <a:t>).</a:t>
            </a:r>
            <a:endParaRPr lang="en-US" altLang="ru-RU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0120" y="2090420"/>
            <a:ext cx="4812030" cy="3208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Меры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материальной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поддержки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b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семейных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форм</a:t>
            </a:r>
            <a:r>
              <a:rPr lang="ru-RU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устройства</a:t>
            </a:r>
            <a:endParaRPr lang="en-US" altLang="en-US" sz="3200" b="1">
              <a:solidFill>
                <a:schemeClr val="accent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1303655"/>
            <a:ext cx="11391265" cy="4526280"/>
          </a:xfrm>
        </p:spPr>
        <p:txBody>
          <a:bodyPr/>
          <a:p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Семейный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кодекс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РФ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определяет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порядок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выявления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устройства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сирот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оставшихся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без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родителей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формы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воспитания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Федеральный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закон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24.04.2008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года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48-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ФЗ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Об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опеке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попечительств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е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регулирует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деятельность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органов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опеки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попечительства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правовой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статус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опекунов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попечителей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правовой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режим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использования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имущества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подопечного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Федеральный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закон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19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мая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1995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года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№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81 –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ФЗ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государственных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пособиях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гражданам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имеющим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определяет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право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граждан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единовременное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пособие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принятии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сирот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оставшихся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без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родителей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воспитание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семью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Приказ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министерства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здравоохранения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социального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развития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РФ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23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декабря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2009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года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№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1012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Об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утверждении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порядка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условий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назначения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выплаты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государственных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пособий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гражданам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имеющим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определяет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перечень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документов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порядок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выплаты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единовременного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пособия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при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передаче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воспитание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семью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Постановление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Правительства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РФ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29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декабря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2007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г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№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944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порядке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предоставления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субсидий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федерального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бюджета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бюджетам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субъектов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Российской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Федерации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содержание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семьях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опекунов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попечителей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приемных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семьях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также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вознаграждение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причитающееся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приемному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родителю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определяет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размер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выплат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содержание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1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семье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опекуна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попечителя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менее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4000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рублей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месяц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вознаграждения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приемному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родителю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-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менее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2500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рублей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месяц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 descr="2025-10-29_23-17-0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44650" y="351155"/>
            <a:ext cx="9330690" cy="6506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Используемые ресурсы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ru-RU"/>
              <a:t>https://usynovite.mosreg.ru/parents/prava-i-obyazannosti?ysclid=mhc3u6gbc246562577</a:t>
            </a:r>
            <a:endParaRPr lang="en-US" altLang="ru-RU"/>
          </a:p>
          <a:p>
            <a:r>
              <a:rPr lang="ru-RU" altLang="en-US"/>
              <a:t> </a:t>
            </a:r>
            <a:r>
              <a:rPr lang="en-US" altLang="ru-RU"/>
              <a:t>https://changeonelife.ru/videoprofiles/</a:t>
            </a:r>
            <a:endParaRPr lang="en-US" altLang="ru-RU"/>
          </a:p>
          <a:p>
            <a:r>
              <a:rPr lang="en-US" altLang="ru-RU"/>
              <a:t>https://</a:t>
            </a:r>
            <a:r>
              <a:rPr lang="en-US" altLang="en-US"/>
              <a:t>усыновите</a:t>
            </a:r>
            <a:r>
              <a:rPr lang="en-US" altLang="ru-RU"/>
              <a:t>.</a:t>
            </a:r>
            <a:r>
              <a:rPr lang="en-US" altLang="en-US"/>
              <a:t>рф</a:t>
            </a:r>
            <a:r>
              <a:rPr lang="en-US" altLang="ru-RU"/>
              <a:t>/adoption</a:t>
            </a:r>
            <a:endParaRPr lang="en-US" alt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Спасибо за внимание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Нормативно</a:t>
            </a:r>
            <a:r>
              <a:rPr lang="en-US" altLang="ru-RU"/>
              <a:t>-</a:t>
            </a:r>
            <a:r>
              <a:rPr lang="en-US" altLang="en-US"/>
              <a:t>правовые</a:t>
            </a:r>
            <a:r>
              <a:rPr lang="en-US" altLang="ru-RU"/>
              <a:t> </a:t>
            </a:r>
            <a:r>
              <a:rPr lang="en-US" altLang="en-US"/>
              <a:t>акты</a:t>
            </a:r>
            <a:endParaRPr lang="en-US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601210" y="1337945"/>
            <a:ext cx="6981190" cy="4526280"/>
          </a:xfrm>
        </p:spPr>
        <p:txBody>
          <a:bodyPr/>
          <a:p>
            <a:pPr algn="just"/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Конституция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Российской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Федерации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(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устанавливает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что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материнство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детство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семья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находятся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под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защитой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государства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Семейный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кодекс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РФ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определяет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порядок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выявления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устройства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сирот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оставшихся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без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попечения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родителей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формы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воспитания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Гражданский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кодекс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РФ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определяет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понятие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органов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опеки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попечительства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порядок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установления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опеки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попечительства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над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несовершеннолетними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распоряжения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имуществом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дееспособность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Федеральный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закон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24.04.2008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года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48-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ФЗ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«Об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опеке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попечительств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е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регулирует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деятельность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органов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опеки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попечительства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правовой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статус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опекунов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попечителей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правовой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режим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использования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имущества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подопечного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Постановление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Правительства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Российской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Федерации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18.05.2009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года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423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«Об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отдельных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вопросах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осуществления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опеки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попечительства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отношении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несовершеннолетних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граждан»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определяет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порядок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подбора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учета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подготовки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граждан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выразивших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желание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стать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опекунами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попечителями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осуществления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контроля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условиями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жизни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воспитания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приемной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семье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.);</a:t>
            </a:r>
            <a:endParaRPr lang="en-US" altLang="ru-RU" sz="16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ru-RU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zako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330" y="1337310"/>
            <a:ext cx="4759325" cy="5220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225425" y="1417955"/>
            <a:ext cx="7084695" cy="4526280"/>
          </a:xfrm>
        </p:spPr>
        <p:txBody>
          <a:bodyPr/>
          <a:p>
            <a:pPr algn="just"/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Постановление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Правительства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Российской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Федерации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19.05.2009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432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«О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временной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передаче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находящихся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организациях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сирот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оставшихся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без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попечения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родителей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семьи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граждан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постоянно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проживающих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территории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Российской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Федерации»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устанавливает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порядок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принятия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семью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воспитанников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интернатных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учреждений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каникулы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выходные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дни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Постановление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Правительства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Российской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Федерации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1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мая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1996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542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«Об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утверждении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перечня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заболеваний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наличии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которых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лицо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может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усыновить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принять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его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под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опеку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попечительство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),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взять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приемнуюсемью»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16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Постановление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Правительства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Российской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Федерации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29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марта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2000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№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275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«Об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утверждении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Правил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передачи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усыновление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удочерение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осуществления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контроля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условиями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жизни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воспитания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семьях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усыновителей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территории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Российской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Федерации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правил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постановки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учет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консульскими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учреждениями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Российской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Федерации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являющихся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гражданами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Российской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Федерации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усыновленных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иностранными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гражданами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лицами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без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гражданства»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определяет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порядок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усыновления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удочерения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ru-RU" altLang="en-US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осуществление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контроля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российскими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иностранными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>
                <a:latin typeface="Times New Roman" panose="02020603050405020304" charset="0"/>
                <a:cs typeface="Times New Roman" panose="02020603050405020304" charset="0"/>
              </a:rPr>
              <a:t>усыновителями</a:t>
            </a:r>
            <a:r>
              <a:rPr lang="en-US" altLang="ru-RU" sz="1600"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ru-RU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lokalnye-akty-mou-sosh-8-g.-kamenka-penzenskaya-oblas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0120" y="1945640"/>
            <a:ext cx="4862830" cy="32810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 descr="2025-10-29_23-10-3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75410" y="275590"/>
            <a:ext cx="10102215" cy="65824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75640" y="4282440"/>
            <a:ext cx="10736580" cy="2185035"/>
          </a:xfrm>
        </p:spPr>
        <p:txBody>
          <a:bodyPr/>
          <a:p>
            <a:pPr marL="0" indent="0" algn="just">
              <a:buNone/>
            </a:pPr>
            <a:r>
              <a:rPr lang="en-US" altLang="en-US" sz="18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Приемная</a:t>
            </a:r>
            <a:r>
              <a:rPr lang="en-US" altLang="ru-RU" sz="18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семья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является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одной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форм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устройства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воспитание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оставшихся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без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попечения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родителей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Граждане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супруги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одинокие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граждане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),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желающие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взять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воспитание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),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оставшегося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без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попечения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родителей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именуются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u="sng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приемными</a:t>
            </a:r>
            <a:r>
              <a:rPr lang="en-US" altLang="ru-RU" sz="1800" u="sng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u="sng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родителями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;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ребенок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дети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),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передаваемый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воспитание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приемную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семью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именуется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u="sng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приемным</a:t>
            </a:r>
            <a:r>
              <a:rPr lang="en-US" altLang="ru-RU" sz="1800" u="sng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u="sng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ребенком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такая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семья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—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приемной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семьей</a:t>
            </a:r>
            <a:r>
              <a:rPr lang="en-US" altLang="ru-RU" sz="18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1800">
              <a:solidFill>
                <a:schemeClr val="accent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aeade436f382959c9f025e26a1e60e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12340" y="330835"/>
            <a:ext cx="7415530" cy="39516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6883"/>
            <a:ext cx="10972800" cy="1143000"/>
          </a:xfrm>
        </p:spPr>
        <p:txBody>
          <a:bodyPr/>
          <a:p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Права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обязанности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кандидатов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усыновители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опекуны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приемные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родители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процессе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поиска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b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endParaRPr lang="en-US" altLang="en-US" sz="3200" b="1">
              <a:solidFill>
                <a:schemeClr val="accent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457200" algn="just">
              <a:buNone/>
            </a:pP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П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ри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ознакомлении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сведениями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детях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сиротах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детях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оставшихся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без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родителей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региональном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банке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данных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кандидаты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знакомятся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информацией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детях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том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числе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состоянии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здоровья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родителях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наличии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родственников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братьев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сестер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состоянии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здоровья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др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1800" b="1">
                <a:latin typeface="Times New Roman" panose="02020603050405020304" charset="0"/>
                <a:cs typeface="Times New Roman" panose="02020603050405020304" charset="0"/>
              </a:rPr>
              <a:t>При</a:t>
            </a:r>
            <a:r>
              <a:rPr lang="en-US" altLang="ru-RU" sz="18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b="1">
                <a:latin typeface="Times New Roman" panose="02020603050405020304" charset="0"/>
                <a:cs typeface="Times New Roman" panose="02020603050405020304" charset="0"/>
              </a:rPr>
              <a:t>посещении</a:t>
            </a:r>
            <a:r>
              <a:rPr lang="en-US" altLang="ru-RU" sz="18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b="1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8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b="1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b="1">
                <a:latin typeface="Times New Roman" panose="02020603050405020304" charset="0"/>
                <a:cs typeface="Times New Roman" panose="02020603050405020304" charset="0"/>
              </a:rPr>
              <a:t>учреждении</a:t>
            </a:r>
            <a:r>
              <a:rPr lang="en-US" altLang="ru-RU" sz="18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b="1">
                <a:latin typeface="Times New Roman" panose="02020603050405020304" charset="0"/>
                <a:cs typeface="Times New Roman" panose="02020603050405020304" charset="0"/>
              </a:rPr>
              <a:t>кандидаты</a:t>
            </a:r>
            <a:r>
              <a:rPr lang="en-US" altLang="ru-RU" sz="18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b="1">
                <a:latin typeface="Times New Roman" panose="02020603050405020304" charset="0"/>
                <a:cs typeface="Times New Roman" panose="02020603050405020304" charset="0"/>
              </a:rPr>
              <a:t>имеют</a:t>
            </a:r>
            <a:r>
              <a:rPr lang="en-US" altLang="ru-RU" sz="18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b="1">
                <a:latin typeface="Times New Roman" panose="02020603050405020304" charset="0"/>
                <a:cs typeface="Times New Roman" panose="02020603050405020304" charset="0"/>
              </a:rPr>
              <a:t>право</a:t>
            </a:r>
            <a:r>
              <a:rPr lang="en-US" altLang="ru-RU" sz="18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b="1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 b="1">
                <a:latin typeface="Times New Roman" panose="02020603050405020304" charset="0"/>
                <a:cs typeface="Times New Roman" panose="02020603050405020304" charset="0"/>
              </a:rPr>
              <a:t>обязаны</a:t>
            </a:r>
            <a:r>
              <a:rPr lang="en-US" altLang="ru-RU" sz="1800" b="1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lang="en-US" altLang="ru-RU" sz="18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получить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подробную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информацию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ребенке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сведения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наличии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него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родственников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познакомиться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ребенком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установить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ним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контакт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ознакомиться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документами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подтвердить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письменной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форме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факт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ознакомления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медицинским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заключением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состоянии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здоровья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провести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независимое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медицинское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освидетельствование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участием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представителя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учреждения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котором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находится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ребенок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сообщить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установленный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посещения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срок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течение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10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рабочих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дней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даты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выдачи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направления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посещение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органу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опеки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попечительства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оператору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банка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данных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детях</a:t>
            </a:r>
            <a:r>
              <a:rPr lang="ru-RU" altLang="en-US" sz="180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результатах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посещения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этого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ребенка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принятом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решении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письменной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форме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575" y="456883"/>
            <a:ext cx="10972800" cy="1143000"/>
          </a:xfrm>
        </p:spPr>
        <p:txBody>
          <a:bodyPr/>
          <a:p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Права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обязанности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усыновителей</a:t>
            </a:r>
            <a:b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endParaRPr lang="en-US" altLang="en-US" sz="3200" b="1">
              <a:solidFill>
                <a:schemeClr val="accent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785995" y="1390650"/>
            <a:ext cx="7330440" cy="4526280"/>
          </a:xfrm>
        </p:spPr>
        <p:txBody>
          <a:bodyPr/>
          <a:p>
            <a:endParaRPr lang="en-US" altLang="ru-RU"/>
          </a:p>
          <a:p>
            <a:pPr marL="0" indent="0" algn="l">
              <a:buNone/>
            </a:pPr>
            <a:r>
              <a:rPr lang="en-US" altLang="en-US" sz="2800" u="sng">
                <a:latin typeface="Times New Roman" panose="02020603050405020304" charset="0"/>
                <a:cs typeface="Times New Roman" panose="02020603050405020304" charset="0"/>
              </a:rPr>
              <a:t>Усыновленные</a:t>
            </a:r>
            <a:r>
              <a:rPr lang="en-US" altLang="ru-RU" sz="2800" u="sng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u="sng">
                <a:latin typeface="Times New Roman" panose="02020603050405020304" charset="0"/>
                <a:cs typeface="Times New Roman" panose="02020603050405020304" charset="0"/>
              </a:rPr>
              <a:t>дети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потомство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отношению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усыновителям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родственникам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усыновители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родственники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отношению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усыновленным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детям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потомству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u="sng">
                <a:latin typeface="Times New Roman" panose="02020603050405020304" charset="0"/>
                <a:cs typeface="Times New Roman" panose="02020603050405020304" charset="0"/>
              </a:rPr>
              <a:t>приравниваются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личных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неимущественных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имущественных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правах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обязанностях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b="1" u="sng"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lang="en-US" altLang="ru-RU" sz="2800" b="1" u="sng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b="1" u="sng">
                <a:latin typeface="Times New Roman" panose="02020603050405020304" charset="0"/>
                <a:cs typeface="Times New Roman" panose="02020603050405020304" charset="0"/>
              </a:rPr>
              <a:t>родственникам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происхождению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family-with-children-embracing-love-family-support-parenthood-concept-vecto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40055" y="1600200"/>
            <a:ext cx="5226050" cy="4780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6883"/>
            <a:ext cx="10972800" cy="1143000"/>
          </a:xfrm>
        </p:spPr>
        <p:txBody>
          <a:bodyPr/>
          <a:p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Права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обязанности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опекунов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приемных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родителей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br>
              <a:rPr lang="en-US" altLang="ru-RU"/>
            </a:br>
            <a:endParaRPr lang="en-US" altLang="ru-RU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870585" y="1337945"/>
            <a:ext cx="9366250" cy="2534920"/>
          </a:xfrm>
        </p:spPr>
        <p:txBody>
          <a:bodyPr/>
          <a:p>
            <a:pPr marL="0" indent="0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Опекуны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приемные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родители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являются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законными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представителями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подопечных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вправе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выступать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защиту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прав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законных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интересов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своих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подопечных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Попечители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могут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выступать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качестве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законного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представителя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оказывать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содействие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осуществлении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ими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своих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прав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исполнении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своих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обязанностей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также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охраняют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злоупотреблений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со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стороны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третьих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</a:rPr>
              <a:t>лиц</a:t>
            </a:r>
            <a:r>
              <a:rPr lang="en-US" altLang="ru-RU" sz="20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ru-RU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ru-RU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1205" y="2933065"/>
            <a:ext cx="3860165" cy="42221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6883"/>
            <a:ext cx="10972800" cy="1143000"/>
          </a:xfrm>
        </p:spPr>
        <p:txBody>
          <a:bodyPr/>
          <a:p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Опекуны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попечители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),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приемные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родители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b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имеют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право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обязаны</a:t>
            </a:r>
            <a:r>
              <a:rPr lang="en-US" altLang="ru-RU" sz="3200" b="1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:</a:t>
            </a:r>
            <a:br>
              <a:rPr lang="en-US" altLang="ru-RU" sz="320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endParaRPr lang="en-US" altLang="ru-RU" sz="3200">
              <a:solidFill>
                <a:schemeClr val="accent1">
                  <a:lumMod val="5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1466850"/>
            <a:ext cx="11467465" cy="4526280"/>
          </a:xfrm>
        </p:spPr>
        <p:txBody>
          <a:bodyPr/>
          <a:p>
            <a:pPr marL="0" indent="0">
              <a:buNone/>
            </a:pP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проживать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совместно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своими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подопечными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исключением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случаев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предусмотренных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пунктом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2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статьи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36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ГК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РФ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раздельное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проживание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попечителя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подопечным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достигшим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возраста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шестнадцати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лет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допускается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разрешения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органа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опеки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попечительства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условии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что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это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отразится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неблагоприятно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воспитании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защите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прав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интересов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подопечного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извещать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органы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опеки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попечительства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перемене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места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жительства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позднее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дня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следующего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днем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выбытия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подопечных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прежнего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места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800">
                <a:latin typeface="Times New Roman" panose="02020603050405020304" charset="0"/>
                <a:cs typeface="Times New Roman" panose="02020603050405020304" charset="0"/>
              </a:rPr>
              <a:t>жительства</a:t>
            </a:r>
            <a:r>
              <a:rPr lang="en-US" altLang="ru-RU" sz="18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ru-RU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Изображение 4" descr="ca2027c1708162d1027ade48b7e925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2590" y="3244215"/>
            <a:ext cx="4315460" cy="3618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usiness Cooperate">
  <a:themeElements>
    <a:clrScheme name="Business Cooper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siness Cooperat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usiness Cooper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9224</Words>
  <Application>WPS Presentation</Application>
  <PresentationFormat>宽屏</PresentationFormat>
  <Paragraphs>83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Arial</vt:lpstr>
      <vt:lpstr>SimSun</vt:lpstr>
      <vt:lpstr>Wingdings</vt:lpstr>
      <vt:lpstr>Times New Roman</vt:lpstr>
      <vt:lpstr>Microsoft YaHei</vt:lpstr>
      <vt:lpstr>Arial Unicode MS</vt:lpstr>
      <vt:lpstr>Business Cooperate</vt:lpstr>
      <vt:lpstr>Правовое информирование приемных родителей</vt:lpstr>
      <vt:lpstr>Нормативно-правовые акты</vt:lpstr>
      <vt:lpstr>PowerPoint 演示文稿</vt:lpstr>
      <vt:lpstr>PowerPoint 演示文稿</vt:lpstr>
      <vt:lpstr>PowerPoint 演示文稿</vt:lpstr>
      <vt:lpstr>Права и обязанности кандидатов в усыновители (опекуны, приемные родители) в процессе поиска ребенка </vt:lpstr>
      <vt:lpstr>Права и обязанности усыновителей </vt:lpstr>
      <vt:lpstr>Права и обязанности опекунов (приемных родителей) </vt:lpstr>
      <vt:lpstr>Опекуны (попечители), приемные родители   имеют право и обязаны: </vt:lpstr>
      <vt:lpstr>PowerPoint 演示文稿</vt:lpstr>
      <vt:lpstr>Опекуны (попечители), приемные родители  (а также их близкие родственники и супруги) не  имеют права: </vt:lpstr>
      <vt:lpstr>Меры материальной поддержки  семейных форм устройства</vt:lpstr>
      <vt:lpstr>PowerPoint 演示文稿</vt:lpstr>
      <vt:lpstr>Используемые ресурсы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Жека</cp:lastModifiedBy>
  <cp:revision>6</cp:revision>
  <dcterms:created xsi:type="dcterms:W3CDTF">2025-07-23T00:59:00Z</dcterms:created>
  <dcterms:modified xsi:type="dcterms:W3CDTF">2025-10-30T15:43:25Z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1049-12.2.0.23131</vt:lpwstr>
  </property>
  <property fmtid="{D5CDD505-2E9C-101B-9397-08002B2CF9AE}" pid="3" name="ICV">
    <vt:lpwstr>0286348F8FD04E5AB787C8CC1F793D84_13</vt:lpwstr>
  </property>
</Properties>
</file>